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94" r:id="rId3"/>
    <p:sldId id="295" r:id="rId4"/>
    <p:sldId id="296" r:id="rId5"/>
    <p:sldId id="297" r:id="rId6"/>
    <p:sldId id="298" r:id="rId7"/>
    <p:sldId id="299" r:id="rId8"/>
    <p:sldId id="300" r:id="rId9"/>
    <p:sldId id="301" r:id="rId10"/>
    <p:sldId id="302" r:id="rId11"/>
    <p:sldId id="305" r:id="rId12"/>
    <p:sldId id="306" r:id="rId13"/>
    <p:sldId id="307" r:id="rId14"/>
    <p:sldId id="309" r:id="rId15"/>
    <p:sldId id="303" r:id="rId16"/>
    <p:sldId id="304" r:id="rId17"/>
  </p:sldIdLst>
  <p:sldSz cx="18288000" cy="10287000"/>
  <p:notesSz cx="18288000" cy="10287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2" d="100"/>
          <a:sy n="52" d="100"/>
        </p:scale>
        <p:origin x="850" y="29"/>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0" i="0">
                <a:solidFill>
                  <a:srgbClr val="243761"/>
                </a:solidFill>
                <a:latin typeface="Microsoft Sans Serif"/>
                <a:cs typeface="Microsoft Sans Serif"/>
              </a:defRPr>
            </a:lvl1pPr>
          </a:lstStyle>
          <a:p>
            <a:endParaRPr/>
          </a:p>
        </p:txBody>
      </p:sp>
      <p:sp>
        <p:nvSpPr>
          <p:cNvPr id="3" name="Holder 3"/>
          <p:cNvSpPr>
            <a:spLocks noGrp="1"/>
          </p:cNvSpPr>
          <p:nvPr>
            <p:ph type="body" idx="1"/>
          </p:nvPr>
        </p:nvSpPr>
        <p:spPr/>
        <p:txBody>
          <a:bodyPr lIns="0" tIns="0" rIns="0" bIns="0"/>
          <a:lstStyle>
            <a:lvl1pPr>
              <a:defRPr sz="2500" b="0" i="0">
                <a:solidFill>
                  <a:srgbClr val="181818"/>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0" i="0">
                <a:solidFill>
                  <a:srgbClr val="243761"/>
                </a:solidFill>
                <a:latin typeface="Microsoft Sans Serif"/>
                <a:cs typeface="Microsoft Sans Serif"/>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100" b="0" i="0">
                <a:solidFill>
                  <a:srgbClr val="243761"/>
                </a:solidFill>
                <a:latin typeface="Microsoft Sans Serif"/>
                <a:cs typeface="Microsoft Sans Serif"/>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19799" y="0"/>
            <a:ext cx="12268200" cy="10287000"/>
          </a:xfrm>
          <a:custGeom>
            <a:avLst/>
            <a:gdLst/>
            <a:ahLst/>
            <a:cxnLst/>
            <a:rect l="l" t="t" r="r" b="b"/>
            <a:pathLst>
              <a:path w="12268200" h="10287000">
                <a:moveTo>
                  <a:pt x="0" y="10286999"/>
                </a:moveTo>
                <a:lnTo>
                  <a:pt x="12268199" y="10286999"/>
                </a:lnTo>
                <a:lnTo>
                  <a:pt x="12268199" y="0"/>
                </a:lnTo>
                <a:lnTo>
                  <a:pt x="0" y="0"/>
                </a:lnTo>
                <a:lnTo>
                  <a:pt x="0" y="10286999"/>
                </a:lnTo>
                <a:close/>
              </a:path>
            </a:pathLst>
          </a:custGeom>
          <a:solidFill>
            <a:srgbClr val="37C8EF"/>
          </a:solidFill>
        </p:spPr>
        <p:txBody>
          <a:bodyPr wrap="square" lIns="0" tIns="0" rIns="0" bIns="0" rtlCol="0"/>
          <a:lstStyle/>
          <a:p>
            <a:endParaRPr/>
          </a:p>
        </p:txBody>
      </p:sp>
      <p:sp>
        <p:nvSpPr>
          <p:cNvPr id="17" name="bg object 17"/>
          <p:cNvSpPr/>
          <p:nvPr/>
        </p:nvSpPr>
        <p:spPr>
          <a:xfrm>
            <a:off x="0" y="0"/>
            <a:ext cx="6019800" cy="10287000"/>
          </a:xfrm>
          <a:custGeom>
            <a:avLst/>
            <a:gdLst/>
            <a:ahLst/>
            <a:cxnLst/>
            <a:rect l="l" t="t" r="r" b="b"/>
            <a:pathLst>
              <a:path w="6019800" h="10287000">
                <a:moveTo>
                  <a:pt x="6019799" y="10286999"/>
                </a:moveTo>
                <a:lnTo>
                  <a:pt x="0" y="10286999"/>
                </a:lnTo>
                <a:lnTo>
                  <a:pt x="0" y="0"/>
                </a:lnTo>
                <a:lnTo>
                  <a:pt x="6019799" y="0"/>
                </a:lnTo>
                <a:lnTo>
                  <a:pt x="6019799" y="10286999"/>
                </a:lnTo>
                <a:close/>
              </a:path>
            </a:pathLst>
          </a:custGeom>
          <a:solidFill>
            <a:srgbClr val="FFFFFF"/>
          </a:solidFill>
        </p:spPr>
        <p:txBody>
          <a:bodyPr wrap="square" lIns="0" tIns="0" rIns="0" bIns="0" rtlCol="0"/>
          <a:lstStyle/>
          <a:p>
            <a:endParaRPr/>
          </a:p>
        </p:txBody>
      </p:sp>
      <p:pic>
        <p:nvPicPr>
          <p:cNvPr id="18" name="bg object 18"/>
          <p:cNvPicPr/>
          <p:nvPr/>
        </p:nvPicPr>
        <p:blipFill>
          <a:blip r:embed="rId2" cstate="print"/>
          <a:stretch>
            <a:fillRect/>
          </a:stretch>
        </p:blipFill>
        <p:spPr>
          <a:xfrm>
            <a:off x="0" y="0"/>
            <a:ext cx="5476874" cy="10286999"/>
          </a:xfrm>
          <a:prstGeom prst="rect">
            <a:avLst/>
          </a:prstGeom>
        </p:spPr>
      </p:pic>
      <p:sp>
        <p:nvSpPr>
          <p:cNvPr id="19" name="bg object 19"/>
          <p:cNvSpPr/>
          <p:nvPr/>
        </p:nvSpPr>
        <p:spPr>
          <a:xfrm>
            <a:off x="1028700" y="8429513"/>
            <a:ext cx="828675" cy="828675"/>
          </a:xfrm>
          <a:custGeom>
            <a:avLst/>
            <a:gdLst/>
            <a:ahLst/>
            <a:cxnLst/>
            <a:rect l="l" t="t" r="r" b="b"/>
            <a:pathLst>
              <a:path w="828675" h="828675">
                <a:moveTo>
                  <a:pt x="828674" y="414337"/>
                </a:moveTo>
                <a:lnTo>
                  <a:pt x="826679" y="454949"/>
                </a:lnTo>
                <a:lnTo>
                  <a:pt x="820713" y="495170"/>
                </a:lnTo>
                <a:lnTo>
                  <a:pt x="810833" y="534613"/>
                </a:lnTo>
                <a:lnTo>
                  <a:pt x="797135" y="572897"/>
                </a:lnTo>
                <a:lnTo>
                  <a:pt x="779750" y="609654"/>
                </a:lnTo>
                <a:lnTo>
                  <a:pt x="758846" y="644531"/>
                </a:lnTo>
                <a:lnTo>
                  <a:pt x="734624" y="677190"/>
                </a:lnTo>
                <a:lnTo>
                  <a:pt x="707318" y="707318"/>
                </a:lnTo>
                <a:lnTo>
                  <a:pt x="677190" y="734624"/>
                </a:lnTo>
                <a:lnTo>
                  <a:pt x="644530" y="758846"/>
                </a:lnTo>
                <a:lnTo>
                  <a:pt x="609654" y="779750"/>
                </a:lnTo>
                <a:lnTo>
                  <a:pt x="572897" y="797135"/>
                </a:lnTo>
                <a:lnTo>
                  <a:pt x="534613" y="810833"/>
                </a:lnTo>
                <a:lnTo>
                  <a:pt x="495170" y="820713"/>
                </a:lnTo>
                <a:lnTo>
                  <a:pt x="454949" y="826679"/>
                </a:lnTo>
                <a:lnTo>
                  <a:pt x="414337" y="828674"/>
                </a:lnTo>
                <a:lnTo>
                  <a:pt x="404166" y="828550"/>
                </a:lnTo>
                <a:lnTo>
                  <a:pt x="363615" y="825558"/>
                </a:lnTo>
                <a:lnTo>
                  <a:pt x="323552" y="818606"/>
                </a:lnTo>
                <a:lnTo>
                  <a:pt x="284364" y="807761"/>
                </a:lnTo>
                <a:lnTo>
                  <a:pt x="246427" y="793127"/>
                </a:lnTo>
                <a:lnTo>
                  <a:pt x="210108" y="774845"/>
                </a:lnTo>
                <a:lnTo>
                  <a:pt x="175755" y="753091"/>
                </a:lnTo>
                <a:lnTo>
                  <a:pt x="143701" y="728075"/>
                </a:lnTo>
                <a:lnTo>
                  <a:pt x="114252" y="700037"/>
                </a:lnTo>
                <a:lnTo>
                  <a:pt x="87693" y="669248"/>
                </a:lnTo>
                <a:lnTo>
                  <a:pt x="64281" y="636004"/>
                </a:lnTo>
                <a:lnTo>
                  <a:pt x="44239" y="600625"/>
                </a:lnTo>
                <a:lnTo>
                  <a:pt x="27762" y="563452"/>
                </a:lnTo>
                <a:lnTo>
                  <a:pt x="15007" y="524843"/>
                </a:lnTo>
                <a:lnTo>
                  <a:pt x="6099" y="485170"/>
                </a:lnTo>
                <a:lnTo>
                  <a:pt x="1122" y="444814"/>
                </a:lnTo>
                <a:lnTo>
                  <a:pt x="0" y="414337"/>
                </a:lnTo>
                <a:lnTo>
                  <a:pt x="124" y="404166"/>
                </a:lnTo>
                <a:lnTo>
                  <a:pt x="3116" y="363615"/>
                </a:lnTo>
                <a:lnTo>
                  <a:pt x="10068" y="323552"/>
                </a:lnTo>
                <a:lnTo>
                  <a:pt x="20913" y="284364"/>
                </a:lnTo>
                <a:lnTo>
                  <a:pt x="35547" y="246428"/>
                </a:lnTo>
                <a:lnTo>
                  <a:pt x="53829" y="210108"/>
                </a:lnTo>
                <a:lnTo>
                  <a:pt x="75583" y="175755"/>
                </a:lnTo>
                <a:lnTo>
                  <a:pt x="100599" y="143701"/>
                </a:lnTo>
                <a:lnTo>
                  <a:pt x="128637" y="114252"/>
                </a:lnTo>
                <a:lnTo>
                  <a:pt x="159426" y="87694"/>
                </a:lnTo>
                <a:lnTo>
                  <a:pt x="192670" y="64281"/>
                </a:lnTo>
                <a:lnTo>
                  <a:pt x="228049" y="44239"/>
                </a:lnTo>
                <a:lnTo>
                  <a:pt x="265222" y="27762"/>
                </a:lnTo>
                <a:lnTo>
                  <a:pt x="303831" y="15008"/>
                </a:lnTo>
                <a:lnTo>
                  <a:pt x="343504" y="6099"/>
                </a:lnTo>
                <a:lnTo>
                  <a:pt x="383859" y="1122"/>
                </a:lnTo>
                <a:lnTo>
                  <a:pt x="414337" y="0"/>
                </a:lnTo>
                <a:lnTo>
                  <a:pt x="424508" y="124"/>
                </a:lnTo>
                <a:lnTo>
                  <a:pt x="465059" y="3116"/>
                </a:lnTo>
                <a:lnTo>
                  <a:pt x="505122" y="10068"/>
                </a:lnTo>
                <a:lnTo>
                  <a:pt x="544310" y="20913"/>
                </a:lnTo>
                <a:lnTo>
                  <a:pt x="582246" y="35547"/>
                </a:lnTo>
                <a:lnTo>
                  <a:pt x="618566" y="53829"/>
                </a:lnTo>
                <a:lnTo>
                  <a:pt x="652918" y="75583"/>
                </a:lnTo>
                <a:lnTo>
                  <a:pt x="684973" y="100599"/>
                </a:lnTo>
                <a:lnTo>
                  <a:pt x="714422" y="128637"/>
                </a:lnTo>
                <a:lnTo>
                  <a:pt x="740980" y="159426"/>
                </a:lnTo>
                <a:lnTo>
                  <a:pt x="764393" y="192670"/>
                </a:lnTo>
                <a:lnTo>
                  <a:pt x="784435" y="228049"/>
                </a:lnTo>
                <a:lnTo>
                  <a:pt x="800912" y="265222"/>
                </a:lnTo>
                <a:lnTo>
                  <a:pt x="813666" y="303831"/>
                </a:lnTo>
                <a:lnTo>
                  <a:pt x="822575" y="343504"/>
                </a:lnTo>
                <a:lnTo>
                  <a:pt x="827552" y="383859"/>
                </a:lnTo>
                <a:lnTo>
                  <a:pt x="828674" y="414337"/>
                </a:lnTo>
                <a:close/>
              </a:path>
            </a:pathLst>
          </a:custGeom>
          <a:solidFill>
            <a:srgbClr val="37C8E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605384" y="469963"/>
            <a:ext cx="8006715" cy="977900"/>
          </a:xfrm>
          <a:prstGeom prst="rect">
            <a:avLst/>
          </a:prstGeom>
        </p:spPr>
        <p:txBody>
          <a:bodyPr wrap="square" lIns="0" tIns="0" rIns="0" bIns="0">
            <a:spAutoFit/>
          </a:bodyPr>
          <a:lstStyle>
            <a:lvl1pPr>
              <a:defRPr sz="2100" b="0" i="0">
                <a:solidFill>
                  <a:srgbClr val="243761"/>
                </a:solidFill>
                <a:latin typeface="Microsoft Sans Serif"/>
                <a:cs typeface="Microsoft Sans Serif"/>
              </a:defRPr>
            </a:lvl1pPr>
          </a:lstStyle>
          <a:p>
            <a:endParaRPr/>
          </a:p>
        </p:txBody>
      </p:sp>
      <p:sp>
        <p:nvSpPr>
          <p:cNvPr id="3" name="Holder 3"/>
          <p:cNvSpPr>
            <a:spLocks noGrp="1"/>
          </p:cNvSpPr>
          <p:nvPr>
            <p:ph type="body" idx="1"/>
          </p:nvPr>
        </p:nvSpPr>
        <p:spPr>
          <a:xfrm>
            <a:off x="2955615" y="3776529"/>
            <a:ext cx="13768069" cy="3147059"/>
          </a:xfrm>
          <a:prstGeom prst="rect">
            <a:avLst/>
          </a:prstGeom>
        </p:spPr>
        <p:txBody>
          <a:bodyPr wrap="square" lIns="0" tIns="0" rIns="0" bIns="0">
            <a:spAutoFit/>
          </a:bodyPr>
          <a:lstStyle>
            <a:lvl1pPr>
              <a:defRPr sz="2500" b="0" i="0">
                <a:solidFill>
                  <a:srgbClr val="181818"/>
                </a:solidFill>
                <a:latin typeface="Microsoft Sans Serif"/>
                <a:cs typeface="Microsoft Sans Serif"/>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11/8/2024</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eksforgeeks.org/decision-making/" TargetMode="External"/><Relationship Id="rId2" Type="http://schemas.openxmlformats.org/officeDocument/2006/relationships/hyperlink" Target="https://www.geeksforgeeks.org/communication-meaning-features-importance/" TargetMode="External"/><Relationship Id="rId1" Type="http://schemas.openxmlformats.org/officeDocument/2006/relationships/slideLayout" Target="../slideLayouts/slideLayout2.xml"/><Relationship Id="rId4" Type="http://schemas.openxmlformats.org/officeDocument/2006/relationships/hyperlink" Target="https://www.geeksforgeeks.org/customer-loyalty-meaning-types-importance-and-strategies/"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82498" y="1894385"/>
            <a:ext cx="7396480" cy="3869008"/>
          </a:xfrm>
          <a:prstGeom prst="rect">
            <a:avLst/>
          </a:prstGeom>
        </p:spPr>
        <p:txBody>
          <a:bodyPr vert="horz" wrap="square" lIns="0" tIns="97790" rIns="0" bIns="0" rtlCol="0">
            <a:spAutoFit/>
          </a:bodyPr>
          <a:lstStyle/>
          <a:p>
            <a:pPr marL="12700" marR="5080" indent="273050">
              <a:lnSpc>
                <a:spcPts val="9750"/>
              </a:lnSpc>
              <a:spcBef>
                <a:spcPts val="770"/>
              </a:spcBef>
            </a:pPr>
            <a:r>
              <a:rPr lang="en-US" sz="8600" b="1" spc="-70" dirty="0">
                <a:solidFill>
                  <a:srgbClr val="FFFFFF"/>
                </a:solidFill>
                <a:latin typeface="Arial"/>
                <a:cs typeface="Arial"/>
              </a:rPr>
              <a:t>Explaining Emotional Intelligence</a:t>
            </a:r>
            <a:endParaRPr sz="8600" dirty="0">
              <a:latin typeface="Arial"/>
              <a:cs typeface="Arial"/>
            </a:endParaRPr>
          </a:p>
        </p:txBody>
      </p:sp>
      <p:sp>
        <p:nvSpPr>
          <p:cNvPr id="3" name="object 3"/>
          <p:cNvSpPr txBox="1"/>
          <p:nvPr/>
        </p:nvSpPr>
        <p:spPr>
          <a:xfrm>
            <a:off x="13905949" y="7950341"/>
            <a:ext cx="3054350" cy="436880"/>
          </a:xfrm>
          <a:prstGeom prst="rect">
            <a:avLst/>
          </a:prstGeom>
        </p:spPr>
        <p:txBody>
          <a:bodyPr vert="horz" wrap="square" lIns="0" tIns="12700" rIns="0" bIns="0" rtlCol="0">
            <a:spAutoFit/>
          </a:bodyPr>
          <a:lstStyle/>
          <a:p>
            <a:pPr marL="12700">
              <a:lnSpc>
                <a:spcPct val="100000"/>
              </a:lnSpc>
              <a:spcBef>
                <a:spcPts val="100"/>
              </a:spcBef>
            </a:pPr>
            <a:r>
              <a:rPr lang="en-US" sz="2700" spc="75" dirty="0">
                <a:solidFill>
                  <a:srgbClr val="FFFFFF"/>
                </a:solidFill>
                <a:latin typeface="Microsoft Sans Serif"/>
                <a:cs typeface="Microsoft Sans Serif"/>
              </a:rPr>
              <a:t>Tyulkubayeva A.K.</a:t>
            </a:r>
            <a:endParaRPr sz="2700" dirty="0">
              <a:latin typeface="Microsoft Sans Serif"/>
              <a:cs typeface="Microsoft Sans Serif"/>
            </a:endParaRPr>
          </a:p>
        </p:txBody>
      </p:sp>
      <p:sp>
        <p:nvSpPr>
          <p:cNvPr id="4" name="object 4"/>
          <p:cNvSpPr/>
          <p:nvPr/>
        </p:nvSpPr>
        <p:spPr>
          <a:xfrm>
            <a:off x="7495198" y="7423368"/>
            <a:ext cx="9448800" cy="38100"/>
          </a:xfrm>
          <a:custGeom>
            <a:avLst/>
            <a:gdLst/>
            <a:ahLst/>
            <a:cxnLst/>
            <a:rect l="l" t="t" r="r" b="b"/>
            <a:pathLst>
              <a:path w="9448800" h="38100">
                <a:moveTo>
                  <a:pt x="9448799" y="38099"/>
                </a:moveTo>
                <a:lnTo>
                  <a:pt x="0" y="38099"/>
                </a:lnTo>
                <a:lnTo>
                  <a:pt x="0" y="0"/>
                </a:lnTo>
                <a:lnTo>
                  <a:pt x="9448799" y="0"/>
                </a:lnTo>
                <a:lnTo>
                  <a:pt x="9448799" y="38099"/>
                </a:lnTo>
                <a:close/>
              </a:path>
            </a:pathLst>
          </a:custGeom>
          <a:solidFill>
            <a:srgbClr val="FFFFFF"/>
          </a:solid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367E107-37C9-7B2F-3585-ED68DAE26ACC}"/>
              </a:ext>
            </a:extLst>
          </p:cNvPr>
          <p:cNvSpPr>
            <a:spLocks noGrp="1"/>
          </p:cNvSpPr>
          <p:nvPr>
            <p:ph type="body" idx="1"/>
          </p:nvPr>
        </p:nvSpPr>
        <p:spPr>
          <a:xfrm>
            <a:off x="1905000" y="1257300"/>
            <a:ext cx="15011400" cy="8816324"/>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Sources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triggered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variety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sources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external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situations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common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sources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1.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Things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Happen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Around</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talking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friends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school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weather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For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compliment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while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traffic</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frustrated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2.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Thoughts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Memories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What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remember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certain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ways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Happy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memories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joyful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memories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down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3.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We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Physically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condition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affect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tired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hungry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cranky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healthy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happier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Where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We Live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Culture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The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rules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traditions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community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cultures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ways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showing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weddings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funerals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5.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Bodies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Biology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brain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chemicals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Changes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hormones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neurotransmitters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serotonin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change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6.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We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Situations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The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what's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happening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around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change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dangerous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scared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unfair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angry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7.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connections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family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friends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big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source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loved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angry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depending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2638830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BC188EF3-AD93-B7B4-4486-03DE8DB9461D}"/>
              </a:ext>
            </a:extLst>
          </p:cNvPr>
          <p:cNvSpPr>
            <a:spLocks noGrp="1"/>
          </p:cNvSpPr>
          <p:nvPr>
            <p:ph type="body" idx="1"/>
          </p:nvPr>
        </p:nvSpPr>
        <p:spPr>
          <a:xfrm>
            <a:off x="2743200" y="1790700"/>
            <a:ext cx="13768069" cy="5331972"/>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Components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rapid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information-processing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systems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help</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minimal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Tooby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Cosmides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2008).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Problems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associated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birth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battle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death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seduction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occurred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throughout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evolutionary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history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evolved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humans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adapting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those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problems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rapidly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minimal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conscious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cognitive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intervention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could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rapid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decisions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concerning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whether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attack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defend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flee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reject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food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approach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useful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functionally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adaptive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evolutionary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history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helped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survive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For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instance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drinking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spoiled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milk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rotten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eggs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negative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consequences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welfare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disgust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however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helps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immediately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ingesting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them</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first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place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vomiting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them</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adaptive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because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aids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ultimately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survival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allows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immediately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much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In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instances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taking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rationally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calculating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benefit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ratios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luxury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evolved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depth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3305014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85676EC7-E879-48F2-340E-9657916ED3A2}"/>
              </a:ext>
            </a:extLst>
          </p:cNvPr>
          <p:cNvSpPr>
            <a:spLocks noGrp="1"/>
          </p:cNvSpPr>
          <p:nvPr>
            <p:ph type="body" idx="1"/>
          </p:nvPr>
        </p:nvSpPr>
        <p:spPr>
          <a:xfrm>
            <a:off x="2743200" y="2476500"/>
            <a:ext cx="13768069" cy="4936801"/>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Physiological</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Component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prepare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simultaneously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activating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certain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systems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deactivating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order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prevent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chaos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competing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systems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operating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allowing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coordinated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environmental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stimuli</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Levenson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1999). For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instance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afraid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bodies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shut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down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temporarily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unneeded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digestive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processes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resulting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saliva</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reduction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mouth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blood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flows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disproportionately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lower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half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visual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field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expands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air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breathed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preparing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flee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One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common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misunderstanding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many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people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however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belief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must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always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directly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produce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true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certainly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prepares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whether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people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actually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engage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dependent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many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factors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such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context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occurred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perceived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consequences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previous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Baumeister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Vohs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DeWall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Zhang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2007;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Matsumoto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&amp;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Wilson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2008).</a:t>
            </a:r>
          </a:p>
          <a:p>
            <a:endParaRPr lang="ru-KZ" dirty="0"/>
          </a:p>
        </p:txBody>
      </p:sp>
    </p:spTree>
    <p:extLst>
      <p:ext uri="{BB962C8B-B14F-4D97-AF65-F5344CB8AC3E}">
        <p14:creationId xmlns:p14="http://schemas.microsoft.com/office/powerpoint/2010/main" val="52938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1877A-A4AB-4626-082D-8EDFDD982989}"/>
            </a:ext>
          </a:extLst>
        </p:cNvPr>
        <p:cNvGrpSpPr/>
        <p:nvPr/>
      </p:nvGrpSpPr>
      <p:grpSpPr>
        <a:xfrm>
          <a:off x="0" y="0"/>
          <a:ext cx="0" cy="0"/>
          <a:chOff x="0" y="0"/>
          <a:chExt cx="0" cy="0"/>
        </a:xfrm>
      </p:grpSpPr>
      <p:sp>
        <p:nvSpPr>
          <p:cNvPr id="3" name="Текст 2">
            <a:extLst>
              <a:ext uri="{FF2B5EF4-FFF2-40B4-BE49-F238E27FC236}">
                <a16:creationId xmlns:a16="http://schemas.microsoft.com/office/drawing/2014/main" id="{4318F2ED-E6A5-848E-4077-B1B0414EC67A}"/>
              </a:ext>
            </a:extLst>
          </p:cNvPr>
          <p:cNvSpPr>
            <a:spLocks noGrp="1"/>
          </p:cNvSpPr>
          <p:nvPr>
            <p:ph type="body" idx="1"/>
          </p:nvPr>
        </p:nvSpPr>
        <p:spPr>
          <a:xfrm>
            <a:off x="2743200" y="2476500"/>
            <a:ext cx="13768069" cy="4146456"/>
          </a:xfrm>
        </p:spPr>
        <p:txBody>
          <a:bodyPr/>
          <a:lstStyle/>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Cognitive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Component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connected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thoughts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memories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Cognitive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processes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play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role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interpreting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triggered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first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place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Imagine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walking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down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trail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snake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physiological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happening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automatically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rapid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heartbeat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breathing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sweating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muscle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tension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prepares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Suddenly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realize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snake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trail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just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piece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climbing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rope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left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behind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Your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appraisal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situation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non-threatening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signals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deactivate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arousal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system</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appraisals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informed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backgrounds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culture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means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people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faced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similar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circumstances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3027276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EEBA9-4AF7-C097-9903-33027C32F980}"/>
            </a:ext>
          </a:extLst>
        </p:cNvPr>
        <p:cNvGrpSpPr/>
        <p:nvPr/>
      </p:nvGrpSpPr>
      <p:grpSpPr>
        <a:xfrm>
          <a:off x="0" y="0"/>
          <a:ext cx="0" cy="0"/>
          <a:chOff x="0" y="0"/>
          <a:chExt cx="0" cy="0"/>
        </a:xfrm>
      </p:grpSpPr>
      <p:sp>
        <p:nvSpPr>
          <p:cNvPr id="3" name="Текст 2">
            <a:extLst>
              <a:ext uri="{FF2B5EF4-FFF2-40B4-BE49-F238E27FC236}">
                <a16:creationId xmlns:a16="http://schemas.microsoft.com/office/drawing/2014/main" id="{F408501A-EDEB-B3CD-8CD8-82EC03905B7C}"/>
              </a:ext>
            </a:extLst>
          </p:cNvPr>
          <p:cNvSpPr>
            <a:spLocks noGrp="1"/>
          </p:cNvSpPr>
          <p:nvPr>
            <p:ph type="body" idx="1"/>
          </p:nvPr>
        </p:nvSpPr>
        <p:spPr>
          <a:xfrm>
            <a:off x="2743200" y="2476500"/>
            <a:ext cx="13768069" cy="6327501"/>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Behavioral</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Component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prepare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behavior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motivators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future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behavior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Many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strive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satisfaction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joy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pride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triumph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accomplishments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achievements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very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hard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avoid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strong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negative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For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example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felt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disgust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drinking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spoiled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milk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generally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very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hard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avoid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having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those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again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checking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expiration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label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before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buying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milk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smelling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milk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before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drinking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watching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milk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curdles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coffee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before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drinking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therefore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immediate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serve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motivational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basis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future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behaviors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expressed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verbally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words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nonverbally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facial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expressions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voices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gestures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postures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movements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Research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suggests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quite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sensitive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information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communicated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body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language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we’re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consciously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aware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Gelder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2006;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Tamietto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2009). The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fact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humans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constantly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expressing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interacting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their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expressions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communicate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information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intentions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3489500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FC329D7-3812-5FEC-FC10-27F7BD19A266}"/>
              </a:ext>
            </a:extLst>
          </p:cNvPr>
          <p:cNvSpPr>
            <a:spLocks noGrp="1"/>
          </p:cNvSpPr>
          <p:nvPr>
            <p:ph type="body" idx="1"/>
          </p:nvPr>
        </p:nvSpPr>
        <p:spPr>
          <a:xfrm>
            <a:off x="1600200" y="1115474"/>
            <a:ext cx="15697200" cy="10032490"/>
          </a:xfrm>
        </p:spPr>
        <p:txBody>
          <a:bodyPr/>
          <a:lstStyle/>
          <a:p>
            <a:pPr algn="just">
              <a:lnSpc>
                <a:spcPct val="107000"/>
              </a:lnSpc>
              <a:spcAft>
                <a:spcPts val="800"/>
              </a:spcAf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Importance</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Intelligence</a:t>
            </a:r>
            <a:endParaRPr lang="ru-K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1.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Improved</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Interpersonal</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endParaRPr lang="ru-K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2"/>
              </a:rPr>
              <a:t>Communication</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enhances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ability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express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clearly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effective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meaningful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communication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Conflict</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Resolution</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High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helps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resolving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conflicts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constructively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fostering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healthier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Empathy</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sharing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improves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connection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rapport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making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supportive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empathetic</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2. Enhanced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Leadership</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Abilities</a:t>
            </a:r>
            <a:endParaRPr lang="ru-K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Inspirational</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Leadership</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high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inspire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motivate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their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teams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creating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positive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productive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work</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environment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u="sng" kern="100" dirty="0" err="1">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3"/>
              </a:rPr>
              <a:t>Decision-Making</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aids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making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balanced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decisions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considering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logical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analysis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implications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Team Management: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Effective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use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team</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dynamics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manage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handle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interpersonal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issues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efficiently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3.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Mental</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Health</a:t>
            </a:r>
            <a:endParaRPr lang="ru-K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Management: </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High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includes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manage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reduce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preventing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burnout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promoting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mental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well-being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Regulation</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The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ability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control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manage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reduces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risk</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anxiety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depression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other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mental</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health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issues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Resilience</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fosters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resilience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helping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individuals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bounce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back</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from</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setbacks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maintain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positive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outlook</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Increased</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Workplace</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Success</a:t>
            </a:r>
            <a:endParaRPr lang="ru-KZ" sz="20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Collaboration</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enhances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teamwork</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improving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communication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among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colleagues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effective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collaboration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Customer Relations: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Employees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high</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customer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leading</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higher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customer</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satisfaction</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u="sng" kern="100" dirty="0" err="1">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hlinkClick r:id="rId4"/>
              </a:rPr>
              <a:t>loyalty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000" b="1" kern="100" dirty="0" err="1">
                <a:effectLst/>
                <a:latin typeface="Times New Roman" panose="02020603050405020304" pitchFamily="18" charset="0"/>
                <a:ea typeface="Calibri" panose="020F0502020204030204" pitchFamily="34" charset="0"/>
                <a:cs typeface="Times New Roman" panose="02020603050405020304" pitchFamily="18" charset="0"/>
              </a:rPr>
              <a:t>Adaptability</a:t>
            </a:r>
            <a:r>
              <a:rPr lang="ru-KZ" sz="20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High EI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enables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individuals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adapt</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change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navigate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workplace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challenges</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000" kern="100" dirty="0" err="1">
                <a:effectLst/>
                <a:latin typeface="Times New Roman" panose="02020603050405020304" pitchFamily="18" charset="0"/>
                <a:ea typeface="Calibri" panose="020F0502020204030204" pitchFamily="34" charset="0"/>
                <a:cs typeface="Times New Roman" panose="02020603050405020304" pitchFamily="18" charset="0"/>
              </a:rPr>
              <a:t>effectively</a:t>
            </a:r>
            <a:r>
              <a:rPr lang="ru-KZ" sz="20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62979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B20D29FD-5877-4426-68FB-98D2AAA379B6}"/>
              </a:ext>
            </a:extLst>
          </p:cNvPr>
          <p:cNvSpPr>
            <a:spLocks noGrp="1"/>
          </p:cNvSpPr>
          <p:nvPr>
            <p:ph type="body" idx="1"/>
          </p:nvPr>
        </p:nvSpPr>
        <p:spPr>
          <a:xfrm>
            <a:off x="2514600" y="1972151"/>
            <a:ext cx="13768069" cy="6342698"/>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I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improve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my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You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improve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practicing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mindfulness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becoming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self-aware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learning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manage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practicing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empathy</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improving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communication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affect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my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career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Yes,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significantly</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affect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career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High EI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lead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teamwork</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leadership</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abilities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conflict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resolution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making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effective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desirable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employee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leader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do</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affect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health</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have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significant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impact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physical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health</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Positive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boost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immune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system</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reduce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pain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lower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levels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while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negative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increase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inflammation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contribute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heart</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disease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weaken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overall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health</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learned</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While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basic</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responses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innate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expression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regulation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understanding</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learned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shaped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personal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social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interactions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cultural</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i="1" kern="100" dirty="0" err="1">
                <a:effectLst/>
                <a:latin typeface="Times New Roman" panose="02020603050405020304" pitchFamily="18" charset="0"/>
                <a:ea typeface="Calibri" panose="020F0502020204030204" pitchFamily="34" charset="0"/>
                <a:cs typeface="Times New Roman" panose="02020603050405020304" pitchFamily="18" charset="0"/>
              </a:rPr>
              <a:t>norms</a:t>
            </a:r>
            <a:r>
              <a:rPr lang="ru-KZ" sz="24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989933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890421" y="6171258"/>
            <a:ext cx="227360" cy="227360"/>
          </a:xfrm>
          <a:prstGeom prst="rect">
            <a:avLst/>
          </a:prstGeom>
        </p:spPr>
      </p:pic>
      <p:pic>
        <p:nvPicPr>
          <p:cNvPr id="4" name="object 4"/>
          <p:cNvPicPr/>
          <p:nvPr/>
        </p:nvPicPr>
        <p:blipFill>
          <a:blip r:embed="rId2" cstate="print"/>
          <a:stretch>
            <a:fillRect/>
          </a:stretch>
        </p:blipFill>
        <p:spPr>
          <a:xfrm>
            <a:off x="1890421" y="2599299"/>
            <a:ext cx="227360" cy="227360"/>
          </a:xfrm>
          <a:prstGeom prst="rect">
            <a:avLst/>
          </a:prstGeom>
        </p:spPr>
      </p:pic>
      <p:grpSp>
        <p:nvGrpSpPr>
          <p:cNvPr id="7" name="object 7"/>
          <p:cNvGrpSpPr/>
          <p:nvPr/>
        </p:nvGrpSpPr>
        <p:grpSpPr>
          <a:xfrm>
            <a:off x="8922056" y="4672528"/>
            <a:ext cx="8325484" cy="4657090"/>
            <a:chOff x="8922056" y="4672528"/>
            <a:chExt cx="8325484" cy="4657090"/>
          </a:xfrm>
        </p:grpSpPr>
        <p:pic>
          <p:nvPicPr>
            <p:cNvPr id="8" name="object 8"/>
            <p:cNvPicPr/>
            <p:nvPr/>
          </p:nvPicPr>
          <p:blipFill>
            <a:blip r:embed="rId3" cstate="print"/>
            <a:stretch>
              <a:fillRect/>
            </a:stretch>
          </p:blipFill>
          <p:spPr>
            <a:xfrm>
              <a:off x="12434684" y="4672528"/>
              <a:ext cx="4409024" cy="4013200"/>
            </a:xfrm>
            <a:prstGeom prst="rect">
              <a:avLst/>
            </a:prstGeom>
          </p:spPr>
        </p:pic>
        <p:sp>
          <p:nvSpPr>
            <p:cNvPr id="9" name="object 9"/>
            <p:cNvSpPr/>
            <p:nvPr/>
          </p:nvSpPr>
          <p:spPr>
            <a:xfrm>
              <a:off x="13559925" y="7637074"/>
              <a:ext cx="2070735" cy="1624965"/>
            </a:xfrm>
            <a:custGeom>
              <a:avLst/>
              <a:gdLst/>
              <a:ahLst/>
              <a:cxnLst/>
              <a:rect l="l" t="t" r="r" b="b"/>
              <a:pathLst>
                <a:path w="2070734" h="1624965">
                  <a:moveTo>
                    <a:pt x="1634359" y="1624380"/>
                  </a:moveTo>
                  <a:lnTo>
                    <a:pt x="436147" y="1624380"/>
                  </a:lnTo>
                  <a:lnTo>
                    <a:pt x="371189" y="1564530"/>
                  </a:lnTo>
                  <a:lnTo>
                    <a:pt x="227641" y="1397097"/>
                  </a:lnTo>
                  <a:lnTo>
                    <a:pt x="82494" y="1140259"/>
                  </a:lnTo>
                  <a:lnTo>
                    <a:pt x="12736" y="812190"/>
                  </a:lnTo>
                  <a:lnTo>
                    <a:pt x="7769" y="526341"/>
                  </a:lnTo>
                  <a:lnTo>
                    <a:pt x="3721" y="264811"/>
                  </a:lnTo>
                  <a:lnTo>
                    <a:pt x="0" y="0"/>
                  </a:lnTo>
                  <a:lnTo>
                    <a:pt x="2070561" y="0"/>
                  </a:lnTo>
                  <a:lnTo>
                    <a:pt x="2066827" y="264811"/>
                  </a:lnTo>
                  <a:lnTo>
                    <a:pt x="2062761" y="526341"/>
                  </a:lnTo>
                  <a:lnTo>
                    <a:pt x="2057761" y="812190"/>
                  </a:lnTo>
                  <a:lnTo>
                    <a:pt x="1988031" y="1140259"/>
                  </a:lnTo>
                  <a:lnTo>
                    <a:pt x="1842884" y="1397097"/>
                  </a:lnTo>
                  <a:lnTo>
                    <a:pt x="1699324" y="1564530"/>
                  </a:lnTo>
                  <a:lnTo>
                    <a:pt x="1634359" y="1624380"/>
                  </a:lnTo>
                  <a:close/>
                </a:path>
              </a:pathLst>
            </a:custGeom>
            <a:solidFill>
              <a:srgbClr val="243761"/>
            </a:solidFill>
          </p:spPr>
          <p:txBody>
            <a:bodyPr wrap="square" lIns="0" tIns="0" rIns="0" bIns="0" rtlCol="0"/>
            <a:lstStyle/>
            <a:p>
              <a:endParaRPr/>
            </a:p>
          </p:txBody>
        </p:sp>
        <p:sp>
          <p:nvSpPr>
            <p:cNvPr id="10" name="object 10"/>
            <p:cNvSpPr/>
            <p:nvPr/>
          </p:nvSpPr>
          <p:spPr>
            <a:xfrm>
              <a:off x="8922056" y="9248775"/>
              <a:ext cx="8325484" cy="0"/>
            </a:xfrm>
            <a:custGeom>
              <a:avLst/>
              <a:gdLst/>
              <a:ahLst/>
              <a:cxnLst/>
              <a:rect l="l" t="t" r="r" b="b"/>
              <a:pathLst>
                <a:path w="8325484">
                  <a:moveTo>
                    <a:pt x="0" y="0"/>
                  </a:moveTo>
                  <a:lnTo>
                    <a:pt x="8324892" y="0"/>
                  </a:lnTo>
                </a:path>
              </a:pathLst>
            </a:custGeom>
            <a:ln w="19049">
              <a:solidFill>
                <a:srgbClr val="243761"/>
              </a:solidFill>
            </a:ln>
          </p:spPr>
          <p:txBody>
            <a:bodyPr wrap="square" lIns="0" tIns="0" rIns="0" bIns="0" rtlCol="0"/>
            <a:lstStyle/>
            <a:p>
              <a:endParaRPr/>
            </a:p>
          </p:txBody>
        </p:sp>
        <p:sp>
          <p:nvSpPr>
            <p:cNvPr id="11" name="object 11"/>
            <p:cNvSpPr/>
            <p:nvPr/>
          </p:nvSpPr>
          <p:spPr>
            <a:xfrm>
              <a:off x="9501343" y="6833710"/>
              <a:ext cx="5043170" cy="2496185"/>
            </a:xfrm>
            <a:custGeom>
              <a:avLst/>
              <a:gdLst/>
              <a:ahLst/>
              <a:cxnLst/>
              <a:rect l="l" t="t" r="r" b="b"/>
              <a:pathLst>
                <a:path w="5043169" h="2496184">
                  <a:moveTo>
                    <a:pt x="158615" y="2495599"/>
                  </a:moveTo>
                  <a:lnTo>
                    <a:pt x="4471323" y="2495610"/>
                  </a:lnTo>
                  <a:lnTo>
                    <a:pt x="4514690" y="2488044"/>
                  </a:lnTo>
                  <a:lnTo>
                    <a:pt x="4554963" y="2466751"/>
                  </a:lnTo>
                  <a:lnTo>
                    <a:pt x="4590920" y="2433822"/>
                  </a:lnTo>
                  <a:lnTo>
                    <a:pt x="4621336" y="2391349"/>
                  </a:lnTo>
                  <a:lnTo>
                    <a:pt x="4644987" y="2341424"/>
                  </a:lnTo>
                  <a:lnTo>
                    <a:pt x="4660651" y="2286139"/>
                  </a:lnTo>
                  <a:lnTo>
                    <a:pt x="5036713" y="348225"/>
                  </a:lnTo>
                  <a:lnTo>
                    <a:pt x="5042681" y="298433"/>
                  </a:lnTo>
                  <a:lnTo>
                    <a:pt x="5041657" y="248734"/>
                  </a:lnTo>
                  <a:lnTo>
                    <a:pt x="5034187" y="200340"/>
                  </a:lnTo>
                  <a:lnTo>
                    <a:pt x="5020816" y="154464"/>
                  </a:lnTo>
                  <a:lnTo>
                    <a:pt x="5002091" y="112319"/>
                  </a:lnTo>
                  <a:lnTo>
                    <a:pt x="4978556" y="75118"/>
                  </a:lnTo>
                  <a:lnTo>
                    <a:pt x="4950759" y="44073"/>
                  </a:lnTo>
                  <a:lnTo>
                    <a:pt x="4919244" y="20396"/>
                  </a:lnTo>
                  <a:lnTo>
                    <a:pt x="4847244" y="0"/>
                  </a:lnTo>
                  <a:lnTo>
                    <a:pt x="1460899" y="0"/>
                  </a:lnTo>
                  <a:lnTo>
                    <a:pt x="1417518" y="7559"/>
                  </a:lnTo>
                  <a:lnTo>
                    <a:pt x="1377233" y="28843"/>
                  </a:lnTo>
                  <a:lnTo>
                    <a:pt x="1341268" y="61762"/>
                  </a:lnTo>
                  <a:lnTo>
                    <a:pt x="1310848" y="104225"/>
                  </a:lnTo>
                  <a:lnTo>
                    <a:pt x="1287198" y="154141"/>
                  </a:lnTo>
                  <a:lnTo>
                    <a:pt x="1271541" y="209420"/>
                  </a:lnTo>
                  <a:lnTo>
                    <a:pt x="895287" y="2149010"/>
                  </a:lnTo>
                  <a:lnTo>
                    <a:pt x="158625" y="2149010"/>
                  </a:lnTo>
                  <a:lnTo>
                    <a:pt x="116473" y="2155752"/>
                  </a:lnTo>
                  <a:lnTo>
                    <a:pt x="78585" y="2174433"/>
                  </a:lnTo>
                  <a:lnTo>
                    <a:pt x="46478" y="2202737"/>
                  </a:lnTo>
                  <a:lnTo>
                    <a:pt x="21667" y="2238350"/>
                  </a:lnTo>
                  <a:lnTo>
                    <a:pt x="5669" y="2278954"/>
                  </a:lnTo>
                  <a:lnTo>
                    <a:pt x="0" y="2322234"/>
                  </a:lnTo>
                  <a:lnTo>
                    <a:pt x="5669" y="2365542"/>
                  </a:lnTo>
                  <a:lnTo>
                    <a:pt x="21667" y="2406178"/>
                  </a:lnTo>
                  <a:lnTo>
                    <a:pt x="46476" y="2441820"/>
                  </a:lnTo>
                  <a:lnTo>
                    <a:pt x="78582" y="2470151"/>
                  </a:lnTo>
                  <a:lnTo>
                    <a:pt x="116467" y="2488851"/>
                  </a:lnTo>
                  <a:lnTo>
                    <a:pt x="158615" y="2495599"/>
                  </a:lnTo>
                  <a:close/>
                </a:path>
              </a:pathLst>
            </a:custGeom>
            <a:solidFill>
              <a:srgbClr val="3783FD"/>
            </a:solidFill>
          </p:spPr>
          <p:txBody>
            <a:bodyPr wrap="square" lIns="0" tIns="0" rIns="0" bIns="0" rtlCol="0"/>
            <a:lstStyle/>
            <a:p>
              <a:endParaRPr/>
            </a:p>
          </p:txBody>
        </p:sp>
        <p:sp>
          <p:nvSpPr>
            <p:cNvPr id="12" name="object 12"/>
            <p:cNvSpPr/>
            <p:nvPr/>
          </p:nvSpPr>
          <p:spPr>
            <a:xfrm>
              <a:off x="12148798" y="7597382"/>
              <a:ext cx="637540" cy="638810"/>
            </a:xfrm>
            <a:custGeom>
              <a:avLst/>
              <a:gdLst/>
              <a:ahLst/>
              <a:cxnLst/>
              <a:rect l="l" t="t" r="r" b="b"/>
              <a:pathLst>
                <a:path w="637540" h="638809">
                  <a:moveTo>
                    <a:pt x="318621" y="638218"/>
                  </a:moveTo>
                  <a:lnTo>
                    <a:pt x="365708" y="634757"/>
                  </a:lnTo>
                  <a:lnTo>
                    <a:pt x="410651" y="624705"/>
                  </a:lnTo>
                  <a:lnTo>
                    <a:pt x="452955" y="608554"/>
                  </a:lnTo>
                  <a:lnTo>
                    <a:pt x="492129" y="586799"/>
                  </a:lnTo>
                  <a:lnTo>
                    <a:pt x="527679" y="559934"/>
                  </a:lnTo>
                  <a:lnTo>
                    <a:pt x="559112" y="528452"/>
                  </a:lnTo>
                  <a:lnTo>
                    <a:pt x="585935" y="492848"/>
                  </a:lnTo>
                  <a:lnTo>
                    <a:pt x="607656" y="453614"/>
                  </a:lnTo>
                  <a:lnTo>
                    <a:pt x="623781" y="411246"/>
                  </a:lnTo>
                  <a:lnTo>
                    <a:pt x="633818" y="366236"/>
                  </a:lnTo>
                  <a:lnTo>
                    <a:pt x="637273" y="319078"/>
                  </a:lnTo>
                  <a:lnTo>
                    <a:pt x="633818" y="271922"/>
                  </a:lnTo>
                  <a:lnTo>
                    <a:pt x="623781" y="226916"/>
                  </a:lnTo>
                  <a:lnTo>
                    <a:pt x="607656" y="184553"/>
                  </a:lnTo>
                  <a:lnTo>
                    <a:pt x="585935" y="145327"/>
                  </a:lnTo>
                  <a:lnTo>
                    <a:pt x="559112" y="109730"/>
                  </a:lnTo>
                  <a:lnTo>
                    <a:pt x="527679" y="78257"/>
                  </a:lnTo>
                  <a:lnTo>
                    <a:pt x="492129" y="51400"/>
                  </a:lnTo>
                  <a:lnTo>
                    <a:pt x="452955" y="29652"/>
                  </a:lnTo>
                  <a:lnTo>
                    <a:pt x="410651" y="13507"/>
                  </a:lnTo>
                  <a:lnTo>
                    <a:pt x="365708" y="3459"/>
                  </a:lnTo>
                  <a:lnTo>
                    <a:pt x="318621" y="0"/>
                  </a:lnTo>
                  <a:lnTo>
                    <a:pt x="271539" y="3459"/>
                  </a:lnTo>
                  <a:lnTo>
                    <a:pt x="226601" y="13509"/>
                  </a:lnTo>
                  <a:lnTo>
                    <a:pt x="184301" y="29655"/>
                  </a:lnTo>
                  <a:lnTo>
                    <a:pt x="145131" y="51405"/>
                  </a:lnTo>
                  <a:lnTo>
                    <a:pt x="109585" y="78264"/>
                  </a:lnTo>
                  <a:lnTo>
                    <a:pt x="78154" y="109739"/>
                  </a:lnTo>
                  <a:lnTo>
                    <a:pt x="51333" y="145336"/>
                  </a:lnTo>
                  <a:lnTo>
                    <a:pt x="29614" y="184562"/>
                  </a:lnTo>
                  <a:lnTo>
                    <a:pt x="13490" y="226924"/>
                  </a:lnTo>
                  <a:lnTo>
                    <a:pt x="3454" y="271927"/>
                  </a:lnTo>
                  <a:lnTo>
                    <a:pt x="0" y="319078"/>
                  </a:lnTo>
                  <a:lnTo>
                    <a:pt x="3454" y="366231"/>
                  </a:lnTo>
                  <a:lnTo>
                    <a:pt x="13490" y="411238"/>
                  </a:lnTo>
                  <a:lnTo>
                    <a:pt x="29614" y="453606"/>
                  </a:lnTo>
                  <a:lnTo>
                    <a:pt x="51333" y="492839"/>
                  </a:lnTo>
                  <a:lnTo>
                    <a:pt x="78154" y="528444"/>
                  </a:lnTo>
                  <a:lnTo>
                    <a:pt x="109585" y="559927"/>
                  </a:lnTo>
                  <a:lnTo>
                    <a:pt x="145131" y="586794"/>
                  </a:lnTo>
                  <a:lnTo>
                    <a:pt x="184301" y="608551"/>
                  </a:lnTo>
                  <a:lnTo>
                    <a:pt x="226601" y="624703"/>
                  </a:lnTo>
                  <a:lnTo>
                    <a:pt x="271539" y="634757"/>
                  </a:lnTo>
                  <a:lnTo>
                    <a:pt x="318621" y="638218"/>
                  </a:lnTo>
                  <a:close/>
                </a:path>
              </a:pathLst>
            </a:custGeom>
            <a:solidFill>
              <a:srgbClr val="FFFFFF"/>
            </a:solidFill>
          </p:spPr>
          <p:txBody>
            <a:bodyPr wrap="square" lIns="0" tIns="0" rIns="0" bIns="0" rtlCol="0"/>
            <a:lstStyle/>
            <a:p>
              <a:endParaRPr/>
            </a:p>
          </p:txBody>
        </p:sp>
      </p:grpSp>
      <p:sp>
        <p:nvSpPr>
          <p:cNvPr id="2" name="object 2"/>
          <p:cNvSpPr/>
          <p:nvPr/>
        </p:nvSpPr>
        <p:spPr>
          <a:xfrm>
            <a:off x="-68580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sp>
        <p:nvSpPr>
          <p:cNvPr id="5" name="object 5"/>
          <p:cNvSpPr txBox="1"/>
          <p:nvPr/>
        </p:nvSpPr>
        <p:spPr>
          <a:xfrm>
            <a:off x="1760367" y="1502210"/>
            <a:ext cx="14767266" cy="6414577"/>
          </a:xfrm>
          <a:prstGeom prst="rect">
            <a:avLst/>
          </a:prstGeom>
        </p:spPr>
        <p:txBody>
          <a:bodyPr vert="horz" wrap="square" lIns="0" tIns="12700" rIns="0" bIns="0" rtlCol="0">
            <a:spAutoFit/>
          </a:bodyPr>
          <a:lstStyle/>
          <a:p>
            <a:pPr lvl="0" algn="just"/>
            <a:r>
              <a:rPr lang="en-US" sz="3200" dirty="0">
                <a:effectLst/>
                <a:latin typeface="Times New Roman" panose="02020603050405020304" pitchFamily="18" charset="0"/>
                <a:ea typeface="Times New Roman" panose="02020603050405020304" pitchFamily="18" charset="0"/>
              </a:rPr>
              <a:t>The world around us is changing rapidly. The pace of change observed in the current century is unprecedented in human history, and the development of technology is significantly changing our way of life. This has brought undeniable benefits such as improved quality of life, increased comfort, productivity, convenience and efficiency.  In addition to this, we also faced a number of problems. These changes have an undeniable impact on our physical and mental health, relationships, stress levels, social structure and values. The shocks caused by these changes have affected people in different countries, communities, families and at the individual level. In fact, these changes are related to individual effectiveness. </a:t>
            </a:r>
          </a:p>
          <a:p>
            <a:pPr lvl="0" algn="just"/>
            <a:r>
              <a:rPr lang="en-US" sz="3200" dirty="0">
                <a:effectLst/>
                <a:latin typeface="Times New Roman" panose="02020603050405020304" pitchFamily="18" charset="0"/>
                <a:ea typeface="Times New Roman" panose="02020603050405020304" pitchFamily="18" charset="0"/>
              </a:rPr>
              <a:t>Here are some of the consequences of these changes: </a:t>
            </a:r>
          </a:p>
          <a:p>
            <a:pPr lvl="0" algn="just"/>
            <a:r>
              <a:rPr lang="en-US" sz="3200" dirty="0">
                <a:effectLst/>
                <a:latin typeface="Times New Roman" panose="02020603050405020304" pitchFamily="18" charset="0"/>
                <a:ea typeface="Times New Roman" panose="02020603050405020304" pitchFamily="18" charset="0"/>
              </a:rPr>
              <a:t>• High levels of competition; • Depression and anxiety; • Low self-esteem. • Work-life balance • Break in relationships • Restlessness • Need for instant gratification • Individualism</a:t>
            </a:r>
            <a:endParaRPr lang="ru-KZ"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18493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B6A874B-7FCF-FCC0-E1BF-C545C77979CA}"/>
            </a:ext>
          </a:extLst>
        </p:cNvPr>
        <p:cNvGrpSpPr/>
        <p:nvPr/>
      </p:nvGrpSpPr>
      <p:grpSpPr>
        <a:xfrm>
          <a:off x="0" y="0"/>
          <a:ext cx="0" cy="0"/>
          <a:chOff x="0" y="0"/>
          <a:chExt cx="0" cy="0"/>
        </a:xfrm>
      </p:grpSpPr>
      <p:pic>
        <p:nvPicPr>
          <p:cNvPr id="3" name="object 3">
            <a:extLst>
              <a:ext uri="{FF2B5EF4-FFF2-40B4-BE49-F238E27FC236}">
                <a16:creationId xmlns:a16="http://schemas.microsoft.com/office/drawing/2014/main" id="{8C9D93DC-ECAE-DB6D-1D93-A1FA77609723}"/>
              </a:ext>
            </a:extLst>
          </p:cNvPr>
          <p:cNvPicPr/>
          <p:nvPr/>
        </p:nvPicPr>
        <p:blipFill>
          <a:blip r:embed="rId2" cstate="print"/>
          <a:stretch>
            <a:fillRect/>
          </a:stretch>
        </p:blipFill>
        <p:spPr>
          <a:xfrm>
            <a:off x="1890421" y="6171258"/>
            <a:ext cx="227360" cy="227360"/>
          </a:xfrm>
          <a:prstGeom prst="rect">
            <a:avLst/>
          </a:prstGeom>
        </p:spPr>
      </p:pic>
      <p:pic>
        <p:nvPicPr>
          <p:cNvPr id="4" name="object 4">
            <a:extLst>
              <a:ext uri="{FF2B5EF4-FFF2-40B4-BE49-F238E27FC236}">
                <a16:creationId xmlns:a16="http://schemas.microsoft.com/office/drawing/2014/main" id="{2D72FA81-F857-311A-D52D-0F8BBF497717}"/>
              </a:ext>
            </a:extLst>
          </p:cNvPr>
          <p:cNvPicPr/>
          <p:nvPr/>
        </p:nvPicPr>
        <p:blipFill>
          <a:blip r:embed="rId2" cstate="print"/>
          <a:stretch>
            <a:fillRect/>
          </a:stretch>
        </p:blipFill>
        <p:spPr>
          <a:xfrm>
            <a:off x="1890421" y="2599299"/>
            <a:ext cx="227360" cy="227360"/>
          </a:xfrm>
          <a:prstGeom prst="rect">
            <a:avLst/>
          </a:prstGeom>
        </p:spPr>
      </p:pic>
      <p:grpSp>
        <p:nvGrpSpPr>
          <p:cNvPr id="7" name="object 7">
            <a:extLst>
              <a:ext uri="{FF2B5EF4-FFF2-40B4-BE49-F238E27FC236}">
                <a16:creationId xmlns:a16="http://schemas.microsoft.com/office/drawing/2014/main" id="{E2ABC9EE-DE5E-DE65-E56A-C68CD3C01A4E}"/>
              </a:ext>
            </a:extLst>
          </p:cNvPr>
          <p:cNvGrpSpPr/>
          <p:nvPr/>
        </p:nvGrpSpPr>
        <p:grpSpPr>
          <a:xfrm>
            <a:off x="8922056" y="4672528"/>
            <a:ext cx="8325484" cy="4657090"/>
            <a:chOff x="8922056" y="4672528"/>
            <a:chExt cx="8325484" cy="4657090"/>
          </a:xfrm>
        </p:grpSpPr>
        <p:pic>
          <p:nvPicPr>
            <p:cNvPr id="8" name="object 8">
              <a:extLst>
                <a:ext uri="{FF2B5EF4-FFF2-40B4-BE49-F238E27FC236}">
                  <a16:creationId xmlns:a16="http://schemas.microsoft.com/office/drawing/2014/main" id="{EAB5AEFC-FBF8-AC9A-D592-E5ACAF11083E}"/>
                </a:ext>
              </a:extLst>
            </p:cNvPr>
            <p:cNvPicPr/>
            <p:nvPr/>
          </p:nvPicPr>
          <p:blipFill>
            <a:blip r:embed="rId3" cstate="print"/>
            <a:stretch>
              <a:fillRect/>
            </a:stretch>
          </p:blipFill>
          <p:spPr>
            <a:xfrm>
              <a:off x="12434684" y="4672528"/>
              <a:ext cx="4409024" cy="4013200"/>
            </a:xfrm>
            <a:prstGeom prst="rect">
              <a:avLst/>
            </a:prstGeom>
          </p:spPr>
        </p:pic>
        <p:sp>
          <p:nvSpPr>
            <p:cNvPr id="9" name="object 9">
              <a:extLst>
                <a:ext uri="{FF2B5EF4-FFF2-40B4-BE49-F238E27FC236}">
                  <a16:creationId xmlns:a16="http://schemas.microsoft.com/office/drawing/2014/main" id="{E8B86CA8-4E08-5E80-BB7F-726AB8AACFB0}"/>
                </a:ext>
              </a:extLst>
            </p:cNvPr>
            <p:cNvSpPr/>
            <p:nvPr/>
          </p:nvSpPr>
          <p:spPr>
            <a:xfrm>
              <a:off x="13559925" y="7637074"/>
              <a:ext cx="2070735" cy="1624965"/>
            </a:xfrm>
            <a:custGeom>
              <a:avLst/>
              <a:gdLst/>
              <a:ahLst/>
              <a:cxnLst/>
              <a:rect l="l" t="t" r="r" b="b"/>
              <a:pathLst>
                <a:path w="2070734" h="1624965">
                  <a:moveTo>
                    <a:pt x="1634359" y="1624380"/>
                  </a:moveTo>
                  <a:lnTo>
                    <a:pt x="436147" y="1624380"/>
                  </a:lnTo>
                  <a:lnTo>
                    <a:pt x="371189" y="1564530"/>
                  </a:lnTo>
                  <a:lnTo>
                    <a:pt x="227641" y="1397097"/>
                  </a:lnTo>
                  <a:lnTo>
                    <a:pt x="82494" y="1140259"/>
                  </a:lnTo>
                  <a:lnTo>
                    <a:pt x="12736" y="812190"/>
                  </a:lnTo>
                  <a:lnTo>
                    <a:pt x="7769" y="526341"/>
                  </a:lnTo>
                  <a:lnTo>
                    <a:pt x="3721" y="264811"/>
                  </a:lnTo>
                  <a:lnTo>
                    <a:pt x="0" y="0"/>
                  </a:lnTo>
                  <a:lnTo>
                    <a:pt x="2070561" y="0"/>
                  </a:lnTo>
                  <a:lnTo>
                    <a:pt x="2066827" y="264811"/>
                  </a:lnTo>
                  <a:lnTo>
                    <a:pt x="2062761" y="526341"/>
                  </a:lnTo>
                  <a:lnTo>
                    <a:pt x="2057761" y="812190"/>
                  </a:lnTo>
                  <a:lnTo>
                    <a:pt x="1988031" y="1140259"/>
                  </a:lnTo>
                  <a:lnTo>
                    <a:pt x="1842884" y="1397097"/>
                  </a:lnTo>
                  <a:lnTo>
                    <a:pt x="1699324" y="1564530"/>
                  </a:lnTo>
                  <a:lnTo>
                    <a:pt x="1634359" y="1624380"/>
                  </a:lnTo>
                  <a:close/>
                </a:path>
              </a:pathLst>
            </a:custGeom>
            <a:solidFill>
              <a:srgbClr val="243761"/>
            </a:solidFill>
          </p:spPr>
          <p:txBody>
            <a:bodyPr wrap="square" lIns="0" tIns="0" rIns="0" bIns="0" rtlCol="0"/>
            <a:lstStyle/>
            <a:p>
              <a:endParaRPr/>
            </a:p>
          </p:txBody>
        </p:sp>
        <p:sp>
          <p:nvSpPr>
            <p:cNvPr id="10" name="object 10">
              <a:extLst>
                <a:ext uri="{FF2B5EF4-FFF2-40B4-BE49-F238E27FC236}">
                  <a16:creationId xmlns:a16="http://schemas.microsoft.com/office/drawing/2014/main" id="{1CD3A910-F984-BEE4-EB60-8E42E640FF5F}"/>
                </a:ext>
              </a:extLst>
            </p:cNvPr>
            <p:cNvSpPr/>
            <p:nvPr/>
          </p:nvSpPr>
          <p:spPr>
            <a:xfrm>
              <a:off x="8922056" y="9248775"/>
              <a:ext cx="8325484" cy="0"/>
            </a:xfrm>
            <a:custGeom>
              <a:avLst/>
              <a:gdLst/>
              <a:ahLst/>
              <a:cxnLst/>
              <a:rect l="l" t="t" r="r" b="b"/>
              <a:pathLst>
                <a:path w="8325484">
                  <a:moveTo>
                    <a:pt x="0" y="0"/>
                  </a:moveTo>
                  <a:lnTo>
                    <a:pt x="8324892" y="0"/>
                  </a:lnTo>
                </a:path>
              </a:pathLst>
            </a:custGeom>
            <a:ln w="19049">
              <a:solidFill>
                <a:srgbClr val="243761"/>
              </a:solidFill>
            </a:ln>
          </p:spPr>
          <p:txBody>
            <a:bodyPr wrap="square" lIns="0" tIns="0" rIns="0" bIns="0" rtlCol="0"/>
            <a:lstStyle/>
            <a:p>
              <a:endParaRPr/>
            </a:p>
          </p:txBody>
        </p:sp>
        <p:sp>
          <p:nvSpPr>
            <p:cNvPr id="11" name="object 11">
              <a:extLst>
                <a:ext uri="{FF2B5EF4-FFF2-40B4-BE49-F238E27FC236}">
                  <a16:creationId xmlns:a16="http://schemas.microsoft.com/office/drawing/2014/main" id="{B09A9EC3-865B-90A0-47EB-7BEA1BA82AEB}"/>
                </a:ext>
              </a:extLst>
            </p:cNvPr>
            <p:cNvSpPr/>
            <p:nvPr/>
          </p:nvSpPr>
          <p:spPr>
            <a:xfrm>
              <a:off x="9501343" y="6833710"/>
              <a:ext cx="5043170" cy="2496185"/>
            </a:xfrm>
            <a:custGeom>
              <a:avLst/>
              <a:gdLst/>
              <a:ahLst/>
              <a:cxnLst/>
              <a:rect l="l" t="t" r="r" b="b"/>
              <a:pathLst>
                <a:path w="5043169" h="2496184">
                  <a:moveTo>
                    <a:pt x="158615" y="2495599"/>
                  </a:moveTo>
                  <a:lnTo>
                    <a:pt x="4471323" y="2495610"/>
                  </a:lnTo>
                  <a:lnTo>
                    <a:pt x="4514690" y="2488044"/>
                  </a:lnTo>
                  <a:lnTo>
                    <a:pt x="4554963" y="2466751"/>
                  </a:lnTo>
                  <a:lnTo>
                    <a:pt x="4590920" y="2433822"/>
                  </a:lnTo>
                  <a:lnTo>
                    <a:pt x="4621336" y="2391349"/>
                  </a:lnTo>
                  <a:lnTo>
                    <a:pt x="4644987" y="2341424"/>
                  </a:lnTo>
                  <a:lnTo>
                    <a:pt x="4660651" y="2286139"/>
                  </a:lnTo>
                  <a:lnTo>
                    <a:pt x="5036713" y="348225"/>
                  </a:lnTo>
                  <a:lnTo>
                    <a:pt x="5042681" y="298433"/>
                  </a:lnTo>
                  <a:lnTo>
                    <a:pt x="5041657" y="248734"/>
                  </a:lnTo>
                  <a:lnTo>
                    <a:pt x="5034187" y="200340"/>
                  </a:lnTo>
                  <a:lnTo>
                    <a:pt x="5020816" y="154464"/>
                  </a:lnTo>
                  <a:lnTo>
                    <a:pt x="5002091" y="112319"/>
                  </a:lnTo>
                  <a:lnTo>
                    <a:pt x="4978556" y="75118"/>
                  </a:lnTo>
                  <a:lnTo>
                    <a:pt x="4950759" y="44073"/>
                  </a:lnTo>
                  <a:lnTo>
                    <a:pt x="4919244" y="20396"/>
                  </a:lnTo>
                  <a:lnTo>
                    <a:pt x="4847244" y="0"/>
                  </a:lnTo>
                  <a:lnTo>
                    <a:pt x="1460899" y="0"/>
                  </a:lnTo>
                  <a:lnTo>
                    <a:pt x="1417518" y="7559"/>
                  </a:lnTo>
                  <a:lnTo>
                    <a:pt x="1377233" y="28843"/>
                  </a:lnTo>
                  <a:lnTo>
                    <a:pt x="1341268" y="61762"/>
                  </a:lnTo>
                  <a:lnTo>
                    <a:pt x="1310848" y="104225"/>
                  </a:lnTo>
                  <a:lnTo>
                    <a:pt x="1287198" y="154141"/>
                  </a:lnTo>
                  <a:lnTo>
                    <a:pt x="1271541" y="209420"/>
                  </a:lnTo>
                  <a:lnTo>
                    <a:pt x="895287" y="2149010"/>
                  </a:lnTo>
                  <a:lnTo>
                    <a:pt x="158625" y="2149010"/>
                  </a:lnTo>
                  <a:lnTo>
                    <a:pt x="116473" y="2155752"/>
                  </a:lnTo>
                  <a:lnTo>
                    <a:pt x="78585" y="2174433"/>
                  </a:lnTo>
                  <a:lnTo>
                    <a:pt x="46478" y="2202737"/>
                  </a:lnTo>
                  <a:lnTo>
                    <a:pt x="21667" y="2238350"/>
                  </a:lnTo>
                  <a:lnTo>
                    <a:pt x="5669" y="2278954"/>
                  </a:lnTo>
                  <a:lnTo>
                    <a:pt x="0" y="2322234"/>
                  </a:lnTo>
                  <a:lnTo>
                    <a:pt x="5669" y="2365542"/>
                  </a:lnTo>
                  <a:lnTo>
                    <a:pt x="21667" y="2406178"/>
                  </a:lnTo>
                  <a:lnTo>
                    <a:pt x="46476" y="2441820"/>
                  </a:lnTo>
                  <a:lnTo>
                    <a:pt x="78582" y="2470151"/>
                  </a:lnTo>
                  <a:lnTo>
                    <a:pt x="116467" y="2488851"/>
                  </a:lnTo>
                  <a:lnTo>
                    <a:pt x="158615" y="2495599"/>
                  </a:lnTo>
                  <a:close/>
                </a:path>
              </a:pathLst>
            </a:custGeom>
            <a:solidFill>
              <a:srgbClr val="3783FD"/>
            </a:solidFill>
          </p:spPr>
          <p:txBody>
            <a:bodyPr wrap="square" lIns="0" tIns="0" rIns="0" bIns="0" rtlCol="0"/>
            <a:lstStyle/>
            <a:p>
              <a:endParaRPr/>
            </a:p>
          </p:txBody>
        </p:sp>
        <p:sp>
          <p:nvSpPr>
            <p:cNvPr id="12" name="object 12">
              <a:extLst>
                <a:ext uri="{FF2B5EF4-FFF2-40B4-BE49-F238E27FC236}">
                  <a16:creationId xmlns:a16="http://schemas.microsoft.com/office/drawing/2014/main" id="{1682F82C-5508-BA5D-D9EE-47660A0DB477}"/>
                </a:ext>
              </a:extLst>
            </p:cNvPr>
            <p:cNvSpPr/>
            <p:nvPr/>
          </p:nvSpPr>
          <p:spPr>
            <a:xfrm>
              <a:off x="12148798" y="7597382"/>
              <a:ext cx="637540" cy="638810"/>
            </a:xfrm>
            <a:custGeom>
              <a:avLst/>
              <a:gdLst/>
              <a:ahLst/>
              <a:cxnLst/>
              <a:rect l="l" t="t" r="r" b="b"/>
              <a:pathLst>
                <a:path w="637540" h="638809">
                  <a:moveTo>
                    <a:pt x="318621" y="638218"/>
                  </a:moveTo>
                  <a:lnTo>
                    <a:pt x="365708" y="634757"/>
                  </a:lnTo>
                  <a:lnTo>
                    <a:pt x="410651" y="624705"/>
                  </a:lnTo>
                  <a:lnTo>
                    <a:pt x="452955" y="608554"/>
                  </a:lnTo>
                  <a:lnTo>
                    <a:pt x="492129" y="586799"/>
                  </a:lnTo>
                  <a:lnTo>
                    <a:pt x="527679" y="559934"/>
                  </a:lnTo>
                  <a:lnTo>
                    <a:pt x="559112" y="528452"/>
                  </a:lnTo>
                  <a:lnTo>
                    <a:pt x="585935" y="492848"/>
                  </a:lnTo>
                  <a:lnTo>
                    <a:pt x="607656" y="453614"/>
                  </a:lnTo>
                  <a:lnTo>
                    <a:pt x="623781" y="411246"/>
                  </a:lnTo>
                  <a:lnTo>
                    <a:pt x="633818" y="366236"/>
                  </a:lnTo>
                  <a:lnTo>
                    <a:pt x="637273" y="319078"/>
                  </a:lnTo>
                  <a:lnTo>
                    <a:pt x="633818" y="271922"/>
                  </a:lnTo>
                  <a:lnTo>
                    <a:pt x="623781" y="226916"/>
                  </a:lnTo>
                  <a:lnTo>
                    <a:pt x="607656" y="184553"/>
                  </a:lnTo>
                  <a:lnTo>
                    <a:pt x="585935" y="145327"/>
                  </a:lnTo>
                  <a:lnTo>
                    <a:pt x="559112" y="109730"/>
                  </a:lnTo>
                  <a:lnTo>
                    <a:pt x="527679" y="78257"/>
                  </a:lnTo>
                  <a:lnTo>
                    <a:pt x="492129" y="51400"/>
                  </a:lnTo>
                  <a:lnTo>
                    <a:pt x="452955" y="29652"/>
                  </a:lnTo>
                  <a:lnTo>
                    <a:pt x="410651" y="13507"/>
                  </a:lnTo>
                  <a:lnTo>
                    <a:pt x="365708" y="3459"/>
                  </a:lnTo>
                  <a:lnTo>
                    <a:pt x="318621" y="0"/>
                  </a:lnTo>
                  <a:lnTo>
                    <a:pt x="271539" y="3459"/>
                  </a:lnTo>
                  <a:lnTo>
                    <a:pt x="226601" y="13509"/>
                  </a:lnTo>
                  <a:lnTo>
                    <a:pt x="184301" y="29655"/>
                  </a:lnTo>
                  <a:lnTo>
                    <a:pt x="145131" y="51405"/>
                  </a:lnTo>
                  <a:lnTo>
                    <a:pt x="109585" y="78264"/>
                  </a:lnTo>
                  <a:lnTo>
                    <a:pt x="78154" y="109739"/>
                  </a:lnTo>
                  <a:lnTo>
                    <a:pt x="51333" y="145336"/>
                  </a:lnTo>
                  <a:lnTo>
                    <a:pt x="29614" y="184562"/>
                  </a:lnTo>
                  <a:lnTo>
                    <a:pt x="13490" y="226924"/>
                  </a:lnTo>
                  <a:lnTo>
                    <a:pt x="3454" y="271927"/>
                  </a:lnTo>
                  <a:lnTo>
                    <a:pt x="0" y="319078"/>
                  </a:lnTo>
                  <a:lnTo>
                    <a:pt x="3454" y="366231"/>
                  </a:lnTo>
                  <a:lnTo>
                    <a:pt x="13490" y="411238"/>
                  </a:lnTo>
                  <a:lnTo>
                    <a:pt x="29614" y="453606"/>
                  </a:lnTo>
                  <a:lnTo>
                    <a:pt x="51333" y="492839"/>
                  </a:lnTo>
                  <a:lnTo>
                    <a:pt x="78154" y="528444"/>
                  </a:lnTo>
                  <a:lnTo>
                    <a:pt x="109585" y="559927"/>
                  </a:lnTo>
                  <a:lnTo>
                    <a:pt x="145131" y="586794"/>
                  </a:lnTo>
                  <a:lnTo>
                    <a:pt x="184301" y="608551"/>
                  </a:lnTo>
                  <a:lnTo>
                    <a:pt x="226601" y="624703"/>
                  </a:lnTo>
                  <a:lnTo>
                    <a:pt x="271539" y="634757"/>
                  </a:lnTo>
                  <a:lnTo>
                    <a:pt x="318621" y="638218"/>
                  </a:lnTo>
                  <a:close/>
                </a:path>
              </a:pathLst>
            </a:custGeom>
            <a:solidFill>
              <a:srgbClr val="FFFFFF"/>
            </a:solidFill>
          </p:spPr>
          <p:txBody>
            <a:bodyPr wrap="square" lIns="0" tIns="0" rIns="0" bIns="0" rtlCol="0"/>
            <a:lstStyle/>
            <a:p>
              <a:endParaRPr/>
            </a:p>
          </p:txBody>
        </p:sp>
      </p:grpSp>
      <p:sp>
        <p:nvSpPr>
          <p:cNvPr id="2" name="object 2">
            <a:extLst>
              <a:ext uri="{FF2B5EF4-FFF2-40B4-BE49-F238E27FC236}">
                <a16:creationId xmlns:a16="http://schemas.microsoft.com/office/drawing/2014/main" id="{5CA46FE7-35E5-CB14-7C07-5EF448ED11AC}"/>
              </a:ext>
            </a:extLst>
          </p:cNvPr>
          <p:cNvSpPr/>
          <p:nvPr/>
        </p:nvSpPr>
        <p:spPr>
          <a:xfrm>
            <a:off x="-685800" y="0"/>
            <a:ext cx="18288000" cy="10287000"/>
          </a:xfrm>
          <a:custGeom>
            <a:avLst/>
            <a:gdLst/>
            <a:ahLst/>
            <a:cxnLst/>
            <a:rect l="l" t="t" r="r" b="b"/>
            <a:pathLst>
              <a:path w="18288000" h="10287000">
                <a:moveTo>
                  <a:pt x="18287998" y="10286999"/>
                </a:moveTo>
                <a:lnTo>
                  <a:pt x="0" y="10286999"/>
                </a:lnTo>
                <a:lnTo>
                  <a:pt x="0" y="0"/>
                </a:lnTo>
                <a:lnTo>
                  <a:pt x="18287998" y="0"/>
                </a:lnTo>
                <a:lnTo>
                  <a:pt x="18287998" y="10286999"/>
                </a:lnTo>
                <a:close/>
              </a:path>
            </a:pathLst>
          </a:custGeom>
          <a:solidFill>
            <a:srgbClr val="F4F4F4"/>
          </a:solidFill>
        </p:spPr>
        <p:txBody>
          <a:bodyPr wrap="square" lIns="0" tIns="0" rIns="0" bIns="0" rtlCol="0"/>
          <a:lstStyle/>
          <a:p>
            <a:endParaRPr/>
          </a:p>
        </p:txBody>
      </p:sp>
      <p:sp>
        <p:nvSpPr>
          <p:cNvPr id="5" name="object 5">
            <a:extLst>
              <a:ext uri="{FF2B5EF4-FFF2-40B4-BE49-F238E27FC236}">
                <a16:creationId xmlns:a16="http://schemas.microsoft.com/office/drawing/2014/main" id="{286D2DD2-4E5B-9D4C-4B63-00F418E4F96D}"/>
              </a:ext>
            </a:extLst>
          </p:cNvPr>
          <p:cNvSpPr txBox="1"/>
          <p:nvPr/>
        </p:nvSpPr>
        <p:spPr>
          <a:xfrm>
            <a:off x="1760367" y="1502210"/>
            <a:ext cx="14767266" cy="9423092"/>
          </a:xfrm>
          <a:prstGeom prst="rect">
            <a:avLst/>
          </a:prstGeom>
        </p:spPr>
        <p:txBody>
          <a:bodyPr vert="horz" wrap="square" lIns="0" tIns="12700" rIns="0" bIns="0" rtlCol="0">
            <a:spAutoFit/>
          </a:bodyPr>
          <a:lstStyle/>
          <a:p>
            <a:pPr algn="just">
              <a:lnSpc>
                <a:spcPct val="107000"/>
              </a:lnSpc>
              <a:spcAft>
                <a:spcPts val="800"/>
              </a:spcAft>
            </a:pP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Future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competencies</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industry</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4.0—The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era</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In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future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era</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significance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will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gain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further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importance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technology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such</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artificial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automation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poised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partly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fully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replace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human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intervention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Humans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will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valued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their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unique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characteristics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digital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world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The  World  Economic  Forum  </a:t>
            </a:r>
            <a:r>
              <a:rPr lang="ru-KZ" sz="2800" dirty="0" err="1">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rPr>
              <a:t>indicates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on-demand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beyond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2020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would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complex</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problem-solving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critical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thinking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creativity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people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management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coordinating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intelligence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judgement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decision-making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service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orientation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negotiation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cognitive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flexibility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memory</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Take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seconds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most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memorable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very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likely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would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quickly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recall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Emotionally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charged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moments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could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birth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child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well-deserved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recognition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meeting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partner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notable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achievement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child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first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earnings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promotion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you</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gained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etc</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responses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strong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etched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memories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long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time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strong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drivers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play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major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role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every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lives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Every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action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take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driven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physiological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need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recollect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memorable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moments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struggle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remember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events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activities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from</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before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after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memorable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event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But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memory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related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occasion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still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freshly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alive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behaviour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hence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must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learn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manage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them</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effectively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overall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well-being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p>
          <a:p>
            <a:endParaRPr lang="en-US" sz="3200" b="1" dirty="0">
              <a:effectLst/>
              <a:latin typeface="Times New Roman" panose="02020603050405020304" pitchFamily="18" charset="0"/>
              <a:ea typeface="Times New Roman" panose="02020603050405020304" pitchFamily="18" charset="0"/>
            </a:endParaRPr>
          </a:p>
          <a:p>
            <a:pPr lvl="0" algn="just"/>
            <a:endParaRPr lang="ru-KZ" sz="32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11320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7FA83019-6CBA-AFBC-BE74-2C190017BC54}"/>
              </a:ext>
            </a:extLst>
          </p:cNvPr>
          <p:cNvSpPr>
            <a:spLocks noGrp="1"/>
          </p:cNvSpPr>
          <p:nvPr>
            <p:ph type="body" idx="1"/>
          </p:nvPr>
        </p:nvSpPr>
        <p:spPr>
          <a:xfrm>
            <a:off x="2590800" y="775958"/>
            <a:ext cx="13768069" cy="8735084"/>
          </a:xfrm>
        </p:spPr>
        <p:txBody>
          <a:bodyPr/>
          <a:lstStyle/>
          <a:p>
            <a:pPr algn="just">
              <a:lnSpc>
                <a:spcPct val="107000"/>
              </a:lnSpc>
              <a:spcAft>
                <a:spcPts val="800"/>
              </a:spcAft>
            </a:pP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Competencies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influenced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p>
          <a:p>
            <a:pPr algn="just">
              <a:lnSpc>
                <a:spcPct val="107000"/>
              </a:lnSpc>
              <a:spcAft>
                <a:spcPts val="800"/>
              </a:spcAft>
            </a:pP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dealing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self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effectively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leading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interpersonal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skills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conflict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management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teamwork</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building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influences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whole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lot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human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competencies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turn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influences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effectiveness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both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personal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professional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lives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indeed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powerful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gateway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wholesome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effectiveness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realms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The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importance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further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amplified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fact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far-reaching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influence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lead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lives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perennial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insurance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towards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lifelong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effectiveness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Challenges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Formal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education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system</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case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 CEO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Managing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people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effectively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possible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only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IQ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itself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provides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little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help</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The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current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system</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fails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address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human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competencies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truly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determine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success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failure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walks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Overemphasis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developing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IQ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has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produced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desired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results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evident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from</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high</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scores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obtained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students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their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academic</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tenure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However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dropping</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over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years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evidence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seen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rise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aggressive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unruly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behaviour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impatience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attention</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deficit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inability</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take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failures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need</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instant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fulfilment</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dirty="0" err="1">
                <a:effectLst/>
                <a:latin typeface="Times New Roman" panose="02020603050405020304" pitchFamily="18" charset="0"/>
                <a:ea typeface="Calibri" panose="020F0502020204030204" pitchFamily="34" charset="0"/>
                <a:cs typeface="Times New Roman" panose="02020603050405020304" pitchFamily="18" charset="0"/>
              </a:rPr>
              <a:t>wants</a:t>
            </a:r>
            <a:r>
              <a:rPr lang="ru-KZ" sz="2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ru-KZ" dirty="0"/>
          </a:p>
        </p:txBody>
      </p:sp>
    </p:spTree>
    <p:extLst>
      <p:ext uri="{BB962C8B-B14F-4D97-AF65-F5344CB8AC3E}">
        <p14:creationId xmlns:p14="http://schemas.microsoft.com/office/powerpoint/2010/main" val="4013863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F3C35538-4956-89EF-9BB7-AE4C3F7B4E57}"/>
              </a:ext>
            </a:extLst>
          </p:cNvPr>
          <p:cNvSpPr>
            <a:spLocks noGrp="1"/>
          </p:cNvSpPr>
          <p:nvPr>
            <p:ph type="body" idx="1"/>
          </p:nvPr>
        </p:nvSpPr>
        <p:spPr>
          <a:xfrm>
            <a:off x="2362201" y="1409700"/>
            <a:ext cx="7772400" cy="4677050"/>
          </a:xfrm>
        </p:spPr>
        <p:txBody>
          <a:bodyPr/>
          <a:lstStyle/>
          <a:p>
            <a:pPr algn="just">
              <a:lnSpc>
                <a:spcPct val="107000"/>
              </a:lnSpc>
              <a:spcAft>
                <a:spcPts val="800"/>
              </a:spcAft>
            </a:pP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learnability</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Building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driving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very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much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possible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concerted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effort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clarity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significance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develop</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By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gain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conviction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resolve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develop</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Unlike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IQ,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tends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marginal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improvement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after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age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18–20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years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development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not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constrained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age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In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fact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IQ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likely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drop</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grow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older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due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lifestyle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stress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does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gradually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get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better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age-related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life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EI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training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fasten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process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reap</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benefits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larger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part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lives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ru-KZ" sz="1800" kern="100" dirty="0">
              <a:effectLst/>
              <a:latin typeface="Calibri" panose="020F0502020204030204" pitchFamily="34" charset="0"/>
              <a:ea typeface="Calibri" panose="020F0502020204030204" pitchFamily="34" charset="0"/>
              <a:cs typeface="Arial" panose="020B0604020202020204" pitchFamily="34" charset="0"/>
            </a:endParaRPr>
          </a:p>
          <a:p>
            <a:endParaRPr lang="ru-KZ" dirty="0"/>
          </a:p>
        </p:txBody>
      </p:sp>
      <p:pic>
        <p:nvPicPr>
          <p:cNvPr id="4" name="Рисунок 3">
            <a:extLst>
              <a:ext uri="{FF2B5EF4-FFF2-40B4-BE49-F238E27FC236}">
                <a16:creationId xmlns:a16="http://schemas.microsoft.com/office/drawing/2014/main" id="{3E0B2488-5DF4-E924-9DFD-047F451AE226}"/>
              </a:ext>
            </a:extLst>
          </p:cNvPr>
          <p:cNvPicPr>
            <a:picLocks noChangeAspect="1"/>
          </p:cNvPicPr>
          <p:nvPr/>
        </p:nvPicPr>
        <p:blipFill>
          <a:blip r:embed="rId2"/>
          <a:stretch>
            <a:fillRect/>
          </a:stretch>
        </p:blipFill>
        <p:spPr>
          <a:xfrm>
            <a:off x="10363201" y="1764076"/>
            <a:ext cx="7467600" cy="5544607"/>
          </a:xfrm>
          <a:prstGeom prst="rect">
            <a:avLst/>
          </a:prstGeom>
        </p:spPr>
      </p:pic>
    </p:spTree>
    <p:extLst>
      <p:ext uri="{BB962C8B-B14F-4D97-AF65-F5344CB8AC3E}">
        <p14:creationId xmlns:p14="http://schemas.microsoft.com/office/powerpoint/2010/main" val="110137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AFE9DF07-0806-5205-16D4-553BDA9ECEA5}"/>
              </a:ext>
            </a:extLst>
          </p:cNvPr>
          <p:cNvSpPr>
            <a:spLocks noGrp="1"/>
          </p:cNvSpPr>
          <p:nvPr>
            <p:ph type="body" idx="1"/>
          </p:nvPr>
        </p:nvSpPr>
        <p:spPr>
          <a:xfrm>
            <a:off x="2438400" y="571500"/>
            <a:ext cx="14401800" cy="9401292"/>
          </a:xfrm>
        </p:spPr>
        <p:txBody>
          <a:bodyPr/>
          <a:lstStyle/>
          <a:p>
            <a:pPr algn="just">
              <a:lnSpc>
                <a:spcPct val="107000"/>
              </a:lnSpc>
              <a:spcAft>
                <a:spcPts val="800"/>
              </a:spcAft>
            </a:pP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What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come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happens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affecting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mix</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happens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bodies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behave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Basic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happiness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sadness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fear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surprise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disgust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anger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simple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common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Still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complicated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mix</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basic</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such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jealousy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pride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800" b="1" i="1" kern="100" dirty="0">
                <a:effectLst/>
                <a:latin typeface="Times New Roman" panose="02020603050405020304" pitchFamily="18" charset="0"/>
                <a:ea typeface="Calibri" panose="020F0502020204030204" pitchFamily="34" charset="0"/>
                <a:cs typeface="Times New Roman" panose="02020603050405020304" pitchFamily="18" charset="0"/>
              </a:rPr>
              <a:t>Key </a:t>
            </a:r>
            <a:r>
              <a:rPr lang="ru-KZ" sz="2800" b="1" i="1" kern="100" dirty="0" err="1">
                <a:effectLst/>
                <a:latin typeface="Times New Roman" panose="02020603050405020304" pitchFamily="18" charset="0"/>
                <a:ea typeface="Calibri" panose="020F0502020204030204" pitchFamily="34" charset="0"/>
                <a:cs typeface="Times New Roman" panose="02020603050405020304" pitchFamily="18" charset="0"/>
              </a:rPr>
              <a:t>Takeaways</a:t>
            </a:r>
            <a:r>
              <a:rPr lang="ru-KZ" sz="2800" b="1"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made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up</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physical</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reactions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bodies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inside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show</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actions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We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know</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basic</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happiness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fear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but</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there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also</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more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complicated</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mix</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basic</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such</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as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jealous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proud</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Everyone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feels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their</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own</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way</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makes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each</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person's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experience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i="1" kern="100" dirty="0" err="1">
                <a:effectLst/>
                <a:latin typeface="Times New Roman" panose="02020603050405020304" pitchFamily="18" charset="0"/>
                <a:ea typeface="Calibri" panose="020F0502020204030204" pitchFamily="34" charset="0"/>
                <a:cs typeface="Times New Roman" panose="02020603050405020304" pitchFamily="18" charset="0"/>
              </a:rPr>
              <a:t>unique</a:t>
            </a:r>
            <a:r>
              <a:rPr lang="ru-KZ" sz="2800" i="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When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several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things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happen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bodies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react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heart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beating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faster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certain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inside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which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hard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explain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everyone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think</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about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what's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making</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might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through</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actions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expressions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This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makes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important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study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areas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like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psychology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where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experts</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try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why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feel</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react</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way</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we</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800" kern="100" dirty="0" err="1">
                <a:effectLst/>
                <a:latin typeface="Times New Roman" panose="02020603050405020304" pitchFamily="18" charset="0"/>
                <a:ea typeface="Calibri" panose="020F0502020204030204" pitchFamily="34" charset="0"/>
                <a:cs typeface="Times New Roman" panose="02020603050405020304" pitchFamily="18" charset="0"/>
              </a:rPr>
              <a:t>do</a:t>
            </a:r>
            <a:r>
              <a:rPr lang="ru-KZ" sz="28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1506121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83A151BB-FC23-DF51-1560-CF24DC86FA62}"/>
              </a:ext>
            </a:extLst>
          </p:cNvPr>
          <p:cNvSpPr>
            <a:spLocks noGrp="1"/>
          </p:cNvSpPr>
          <p:nvPr>
            <p:ph type="body" idx="1"/>
          </p:nvPr>
        </p:nvSpPr>
        <p:spPr>
          <a:xfrm>
            <a:off x="1905000" y="1212359"/>
            <a:ext cx="15087600" cy="8143768"/>
          </a:xfrm>
        </p:spPr>
        <p:txBody>
          <a:bodyPr/>
          <a:lstStyle/>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Types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everyone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sorted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different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groups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based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triggers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them</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complex</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Here's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closer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look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types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1. Basic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universal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all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humans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regardless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culture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Happiness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Characterized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joy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contentment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satisfaction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Sadness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Associated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sorrow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grief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disappointment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Fear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Triggered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perceived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threat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leading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anxiety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apprehension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Anger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Involves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hostility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frustration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rage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2.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Complex</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combinations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basic</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influenced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cultural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personal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Love: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deep</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affection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often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combining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happiness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trust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warmth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Shame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painful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arising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from</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consciousness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dishonorable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improper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oneself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Pride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satisfaction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accomplishment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one's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own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achievements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Gratitude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thankfulness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appreciation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731964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6D5B0931-C8FE-9C46-E7E6-ADD98FF6B43E}"/>
              </a:ext>
            </a:extLst>
          </p:cNvPr>
          <p:cNvSpPr>
            <a:spLocks noGrp="1"/>
          </p:cNvSpPr>
          <p:nvPr>
            <p:ph type="body" idx="1"/>
          </p:nvPr>
        </p:nvSpPr>
        <p:spPr>
          <a:xfrm>
            <a:off x="2259965" y="1257300"/>
            <a:ext cx="13768069" cy="7148239"/>
          </a:xfrm>
        </p:spPr>
        <p:txBody>
          <a:bodyPr/>
          <a:lstStyle/>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3.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Positive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generally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associated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pleasurable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desirable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outcomes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Joy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great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delight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happiness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Contentment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satisfaction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peace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Hope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optimistic</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state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expects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positive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outcomes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Amusement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Enjoyment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laughter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often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funny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4.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Negative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typically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associated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unpleasant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experiences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undesirable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outcomes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Anxiety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worry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nervousness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unease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Despair</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complete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loss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hope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Frustration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upset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annoyed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due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inability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change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achieve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Loneliness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sadness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due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lack</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companionship</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isolation</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2474328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a:extLst>
              <a:ext uri="{FF2B5EF4-FFF2-40B4-BE49-F238E27FC236}">
                <a16:creationId xmlns:a16="http://schemas.microsoft.com/office/drawing/2014/main" id="{503EB184-7EBD-E60E-3390-769BE02486C9}"/>
              </a:ext>
            </a:extLst>
          </p:cNvPr>
          <p:cNvSpPr>
            <a:spLocks noGrp="1"/>
          </p:cNvSpPr>
          <p:nvPr>
            <p:ph type="body" idx="1"/>
          </p:nvPr>
        </p:nvSpPr>
        <p:spPr>
          <a:xfrm>
            <a:off x="2590800" y="1257300"/>
            <a:ext cx="13768069" cy="7148239"/>
          </a:xfrm>
        </p:spPr>
        <p:txBody>
          <a:bodyPr/>
          <a:lstStyle/>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5. Self-</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Conscious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relate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self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our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consciousness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perceptions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Embarrassment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self-consciousness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shame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awkwardness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Humiliation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shame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loss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dignity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due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being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degraded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by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Pride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self-respect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personal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worth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Guilt</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responsibility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remorse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offense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crime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wrong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6. Social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Emotions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arise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during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social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interactions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crucial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maintaining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relationships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Examples</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include</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ru-KZ"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Empathy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The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ability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understand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share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the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others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Sympathy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pity</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sorrow</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else's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misfortune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Envy</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discontent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covetousness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with</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regard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to</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another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person's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advantages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success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possessions</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lvl="0" indent="-342900" algn="just">
              <a:lnSpc>
                <a:spcPct val="107000"/>
              </a:lnSpc>
              <a:spcAft>
                <a:spcPts val="800"/>
              </a:spcAft>
              <a:buSzPts val="1000"/>
              <a:buFont typeface="Symbol" panose="05050102010706020507" pitchFamily="18" charset="2"/>
              <a:buChar char=""/>
              <a:tabLst>
                <a:tab pos="457200" algn="l"/>
              </a:tabLst>
            </a:pPr>
            <a:r>
              <a:rPr lang="ru-KZ" sz="2400" b="1" kern="100" dirty="0" err="1">
                <a:effectLst/>
                <a:latin typeface="Times New Roman" panose="02020603050405020304" pitchFamily="18" charset="0"/>
                <a:ea typeface="Calibri" panose="020F0502020204030204" pitchFamily="34" charset="0"/>
                <a:cs typeface="Times New Roman" panose="02020603050405020304" pitchFamily="18" charset="0"/>
              </a:rPr>
              <a:t>Admiration</a:t>
            </a:r>
            <a:r>
              <a:rPr lang="ru-KZ" sz="2400" b="1"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feeling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of</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respect</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and</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approval</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for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someone</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or</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ru-KZ" sz="2400" kern="100" dirty="0" err="1">
                <a:effectLst/>
                <a:latin typeface="Times New Roman" panose="02020603050405020304" pitchFamily="18" charset="0"/>
                <a:ea typeface="Calibri" panose="020F0502020204030204" pitchFamily="34" charset="0"/>
                <a:cs typeface="Times New Roman" panose="02020603050405020304" pitchFamily="18" charset="0"/>
              </a:rPr>
              <a:t>something</a:t>
            </a:r>
            <a:r>
              <a:rPr lang="ru-KZ" sz="2400" kern="100" dirty="0">
                <a:effectLst/>
                <a:latin typeface="Times New Roman" panose="02020603050405020304" pitchFamily="18" charset="0"/>
                <a:ea typeface="Calibri" panose="020F0502020204030204" pitchFamily="34" charset="0"/>
                <a:cs typeface="Times New Roman" panose="02020603050405020304" pitchFamily="18" charset="0"/>
              </a:rPr>
              <a:t>.</a:t>
            </a:r>
          </a:p>
          <a:p>
            <a:endParaRPr lang="ru-KZ" dirty="0"/>
          </a:p>
        </p:txBody>
      </p:sp>
    </p:spTree>
    <p:extLst>
      <p:ext uri="{BB962C8B-B14F-4D97-AF65-F5344CB8AC3E}">
        <p14:creationId xmlns:p14="http://schemas.microsoft.com/office/powerpoint/2010/main" val="7841230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376</TotalTime>
  <Words>3094</Words>
  <Application>Microsoft Office PowerPoint</Application>
  <PresentationFormat>Произвольный</PresentationFormat>
  <Paragraphs>104</Paragraphs>
  <Slides>16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16</vt:i4>
      </vt:variant>
    </vt:vector>
  </HeadingPairs>
  <TitlesOfParts>
    <vt:vector size="22" baseType="lpstr">
      <vt:lpstr>Arial</vt:lpstr>
      <vt:lpstr>Calibri</vt:lpstr>
      <vt:lpstr>Microsoft Sans Serif</vt:lpstr>
      <vt:lpstr>Symbol</vt:lpstr>
      <vt:lpstr>Times New Roman</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мотивацией в проектной деятельности</dc:title>
  <dc:creator>Тюлькубаева Алтынай Курманалыевна</dc:creator>
  <cp:keywords>DAFjDakz08w,BAFjDTtHhio</cp:keywords>
  <cp:lastModifiedBy>Altynay Tyulkubayeva</cp:lastModifiedBy>
  <cp:revision>42</cp:revision>
  <dcterms:created xsi:type="dcterms:W3CDTF">2023-05-16T07:07:15Z</dcterms:created>
  <dcterms:modified xsi:type="dcterms:W3CDTF">2024-11-08T09:38:11Z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2023-05-16T00:00:00Z</vt:filetime>
  </property>
  <property fmtid="{D5CDD505-2E9C-101B-9397-08002B2CF9AE}" pid="3" name="Creator">
    <vt:lpwstr>Canva</vt:lpwstr>
  </property>
  <property fmtid="{D5CDD505-2E9C-101B-9397-08002B2CF9AE}" pid="4" name="LastSaved">
    <vt:filetime>2023-05-16T00:00:00Z</vt:filetime>
  </property>
</Properties>
</file>